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72" r:id="rId2"/>
    <p:sldId id="256" r:id="rId3"/>
    <p:sldId id="259" r:id="rId4"/>
    <p:sldId id="260" r:id="rId5"/>
    <p:sldId id="261" r:id="rId6"/>
    <p:sldId id="264" r:id="rId7"/>
    <p:sldId id="269" r:id="rId8"/>
    <p:sldId id="270" r:id="rId9"/>
    <p:sldId id="262" r:id="rId10"/>
    <p:sldId id="265" r:id="rId11"/>
    <p:sldId id="267" r:id="rId12"/>
    <p:sldId id="271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D8F"/>
    <a:srgbClr val="2A8A04"/>
    <a:srgbClr val="70C050"/>
    <a:srgbClr val="3657B4"/>
    <a:srgbClr val="2C20CA"/>
    <a:srgbClr val="3A7D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226" autoAdjust="0"/>
  </p:normalViewPr>
  <p:slideViewPr>
    <p:cSldViewPr snapToObjects="1">
      <p:cViewPr varScale="1">
        <p:scale>
          <a:sx n="63" d="100"/>
          <a:sy n="6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58EB9-A637-4054-8E39-46636E0B80F2}" type="datetimeFigureOut">
              <a:rPr lang="pt-BR" smtClean="0"/>
              <a:pPr/>
              <a:t>02/05/2016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45404-737E-4278-B71C-56BF8F2BB1C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45404-737E-4278-B71C-56BF8F2BB1C8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FCF2-B393-477D-9798-D303ADBEC717}" type="datetimeFigureOut">
              <a:rPr lang="pt-BR" smtClean="0"/>
              <a:pPr/>
              <a:t>02/05/2016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0EEB-1C33-4E39-ABF3-72F60110CA3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FCF2-B393-477D-9798-D303ADBEC717}" type="datetimeFigureOut">
              <a:rPr lang="pt-BR" smtClean="0"/>
              <a:pPr/>
              <a:t>02/05/2016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0EEB-1C33-4E39-ABF3-72F60110CA3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FCF2-B393-477D-9798-D303ADBEC717}" type="datetimeFigureOut">
              <a:rPr lang="pt-BR" smtClean="0"/>
              <a:pPr/>
              <a:t>02/05/2016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0EEB-1C33-4E39-ABF3-72F60110CA3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FCF2-B393-477D-9798-D303ADBEC717}" type="datetimeFigureOut">
              <a:rPr lang="pt-BR" smtClean="0"/>
              <a:pPr/>
              <a:t>02/05/2016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0EEB-1C33-4E39-ABF3-72F60110CA3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FCF2-B393-477D-9798-D303ADBEC717}" type="datetimeFigureOut">
              <a:rPr lang="pt-BR" smtClean="0"/>
              <a:pPr/>
              <a:t>02/05/2016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0EEB-1C33-4E39-ABF3-72F60110CA3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FCF2-B393-477D-9798-D303ADBEC717}" type="datetimeFigureOut">
              <a:rPr lang="pt-BR" smtClean="0"/>
              <a:pPr/>
              <a:t>02/05/2016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0EEB-1C33-4E39-ABF3-72F60110CA3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FCF2-B393-477D-9798-D303ADBEC717}" type="datetimeFigureOut">
              <a:rPr lang="pt-BR" smtClean="0"/>
              <a:pPr/>
              <a:t>02/05/2016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0EEB-1C33-4E39-ABF3-72F60110CA3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FCF2-B393-477D-9798-D303ADBEC717}" type="datetimeFigureOut">
              <a:rPr lang="pt-BR" smtClean="0"/>
              <a:pPr/>
              <a:t>02/05/2016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0EEB-1C33-4E39-ABF3-72F60110CA3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FCF2-B393-477D-9798-D303ADBEC717}" type="datetimeFigureOut">
              <a:rPr lang="pt-BR" smtClean="0"/>
              <a:pPr/>
              <a:t>02/05/2016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0EEB-1C33-4E39-ABF3-72F60110CA3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FCF2-B393-477D-9798-D303ADBEC717}" type="datetimeFigureOut">
              <a:rPr lang="pt-BR" smtClean="0"/>
              <a:pPr/>
              <a:t>02/05/2016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0EEB-1C33-4E39-ABF3-72F60110CA3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FCF2-B393-477D-9798-D303ADBEC717}" type="datetimeFigureOut">
              <a:rPr lang="pt-BR" smtClean="0"/>
              <a:pPr/>
              <a:t>02/05/2016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0EEB-1C33-4E39-ABF3-72F60110CA3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FCF2-B393-477D-9798-D303ADBEC717}" type="datetimeFigureOut">
              <a:rPr lang="pt-BR" smtClean="0"/>
              <a:pPr/>
              <a:t>02/05/2016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0EEB-1C33-4E39-ABF3-72F60110CA3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 advClick="0" advTm="5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BFCF2-B393-477D-9798-D303ADBEC717}" type="datetimeFigureOut">
              <a:rPr lang="pt-BR" smtClean="0"/>
              <a:pPr/>
              <a:t>02/05/2016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0EEB-1C33-4E39-ABF3-72F60110CA3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0" r:id="rId9"/>
    <p:sldLayoutId id="2147483717" r:id="rId10"/>
    <p:sldLayoutId id="2147483718" r:id="rId11"/>
    <p:sldLayoutId id="2147483719" r:id="rId12"/>
  </p:sldLayoutIdLst>
  <p:transition spd="med" advClick="0" advTm="5000">
    <p:whee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cid:image001.jpg@01D08CB1.98953640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hyperlink" Target="http://www.efficientaduana.com.br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hyperlink" Target="mailto:contato@efficientaduana.com.br" TargetMode="External"/><Relationship Id="rId2" Type="http://schemas.openxmlformats.org/officeDocument/2006/relationships/image" Target="../media/image3.png"/><Relationship Id="rId16" Type="http://schemas.openxmlformats.org/officeDocument/2006/relationships/image" Target="cid:image001.jpg@01D08CB1.98953640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2.jpeg"/><Relationship Id="rId3" Type="http://schemas.openxmlformats.org/officeDocument/2006/relationships/image" Target="../media/image17.png"/><Relationship Id="rId21" Type="http://schemas.openxmlformats.org/officeDocument/2006/relationships/hyperlink" Target="http://www.efficientaduana.com.br/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hyperlink" Target="mailto:contato@efficientaduana.com.br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cid:image001.jpg@01D08CB1.98953640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cid:image001.jpg@01D08CB1.989536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fficientaduana.com.br/" TargetMode="External"/><Relationship Id="rId5" Type="http://schemas.openxmlformats.org/officeDocument/2006/relationships/hyperlink" Target="mailto:contato@efficientaduana.com.br" TargetMode="External"/><Relationship Id="rId4" Type="http://schemas.openxmlformats.org/officeDocument/2006/relationships/image" Target="cid:image001.jpg@01D08CB1.9895364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08CB1.989536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08CB1.989536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ficientaduana.com.br/" TargetMode="External"/><Relationship Id="rId2" Type="http://schemas.openxmlformats.org/officeDocument/2006/relationships/hyperlink" Target="mailto:contato@efficientaduana.com.br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cid:image001.jpg@01D08CB1.98953640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08CB1.989536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efficientaduana.com.br/" TargetMode="External"/><Relationship Id="rId4" Type="http://schemas.openxmlformats.org/officeDocument/2006/relationships/hyperlink" Target="mailto:contato@efficientaduana.com.b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08CB1.989536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efficientaduana.com.br/" TargetMode="External"/><Relationship Id="rId4" Type="http://schemas.openxmlformats.org/officeDocument/2006/relationships/hyperlink" Target="mailto:contato@efficientaduana.com.b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08CB1.9895364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efficientaduana.com.br/" TargetMode="External"/><Relationship Id="rId4" Type="http://schemas.openxmlformats.org/officeDocument/2006/relationships/hyperlink" Target="mailto:contato@efficientaduana.com.b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ficientaduana.com.br/" TargetMode="External"/><Relationship Id="rId2" Type="http://schemas.openxmlformats.org/officeDocument/2006/relationships/hyperlink" Target="mailto:contato@efficientaduana.com.br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cid:image001.jpg@01D08CB1.98953640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EFFICIENT\Desktop\20160228_195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031" t="23841" r="6362" b="2792"/>
          <a:stretch>
            <a:fillRect/>
          </a:stretch>
        </p:blipFill>
        <p:spPr bwMode="auto">
          <a:xfrm>
            <a:off x="0" y="2428868"/>
            <a:ext cx="9123685" cy="4429131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2500299" y="428604"/>
            <a:ext cx="6623386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u="sng" dirty="0">
                <a:latin typeface="Arial" pitchFamily="34" charset="0"/>
                <a:cs typeface="Arial" pitchFamily="34" charset="0"/>
              </a:rPr>
              <a:t>Assessoria em Importação / 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Exportação de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Sementes e 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Mudas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5802" y="1597871"/>
            <a:ext cx="757239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pt-BR" sz="48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World in </a:t>
            </a:r>
            <a:r>
              <a:rPr lang="pt-BR" sz="4800" b="1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our</a:t>
            </a:r>
            <a:r>
              <a:rPr lang="pt-BR" sz="48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4800" b="1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Rands</a:t>
            </a:r>
            <a:endParaRPr lang="pt-BR" sz="4800" b="1" dirty="0">
              <a:ln w="315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agem 5" descr="cid:image001.jpg@01D08CB1.98953640"/>
          <p:cNvPicPr>
            <a:picLocks noChangeAspect="1"/>
          </p:cNvPicPr>
          <p:nvPr/>
        </p:nvPicPr>
        <p:blipFill>
          <a:blip r:embed="rId3" r:link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5000" contrast="80000"/>
          </a:blip>
          <a:stretch>
            <a:fillRect/>
          </a:stretch>
        </p:blipFill>
        <p:spPr bwMode="auto">
          <a:xfrm>
            <a:off x="-32" y="-24"/>
            <a:ext cx="2500330" cy="1393989"/>
          </a:xfrm>
          <a:prstGeom prst="rect">
            <a:avLst/>
          </a:prstGeom>
          <a:noFill/>
          <a:ln w="349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 advClick="0" advTm="20000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928926" y="1488032"/>
            <a:ext cx="3286148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PRINCIPAIS CLIENTES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Picture 33" descr="C:\Documents and Settings\EFFICIENT\Desktop\Picture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100692"/>
            <a:ext cx="2428860" cy="1113994"/>
          </a:xfrm>
          <a:prstGeom prst="rect">
            <a:avLst/>
          </a:prstGeom>
          <a:noFill/>
        </p:spPr>
      </p:pic>
      <p:pic>
        <p:nvPicPr>
          <p:cNvPr id="11" name="Picture 11" descr="C:\Documents and Settings\EFFICIENT\Desktop\Picture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338079"/>
            <a:ext cx="1928795" cy="1305367"/>
          </a:xfrm>
          <a:prstGeom prst="rect">
            <a:avLst/>
          </a:prstGeom>
          <a:noFill/>
        </p:spPr>
      </p:pic>
      <p:pic>
        <p:nvPicPr>
          <p:cNvPr id="12" name="Picture 15" descr="C:\Documents and Settings\EFFICIENT\Desktop\Picture21.png"/>
          <p:cNvPicPr>
            <a:picLocks noChangeAspect="1" noChangeArrowheads="1"/>
          </p:cNvPicPr>
          <p:nvPr/>
        </p:nvPicPr>
        <p:blipFill>
          <a:blip r:embed="rId4" cstate="print"/>
          <a:srcRect l="25000" r="30357"/>
          <a:stretch>
            <a:fillRect/>
          </a:stretch>
        </p:blipFill>
        <p:spPr bwMode="auto">
          <a:xfrm>
            <a:off x="142844" y="4786322"/>
            <a:ext cx="1928826" cy="1500198"/>
          </a:xfrm>
          <a:prstGeom prst="rect">
            <a:avLst/>
          </a:prstGeom>
          <a:noFill/>
        </p:spPr>
      </p:pic>
      <p:pic>
        <p:nvPicPr>
          <p:cNvPr id="14" name="Picture 35" descr="C:\Documents and Settings\EFFICIENT\Desktop\Picture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310697"/>
            <a:ext cx="1843092" cy="832815"/>
          </a:xfrm>
          <a:prstGeom prst="rect">
            <a:avLst/>
          </a:prstGeom>
          <a:noFill/>
        </p:spPr>
      </p:pic>
      <p:pic>
        <p:nvPicPr>
          <p:cNvPr id="15" name="Picture 20" descr="C:\Documents and Settings\EFFICIENT\Desktop\Picture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4086" y="2134735"/>
            <a:ext cx="1627914" cy="865637"/>
          </a:xfrm>
          <a:prstGeom prst="rect">
            <a:avLst/>
          </a:prstGeom>
          <a:noFill/>
        </p:spPr>
      </p:pic>
      <p:pic>
        <p:nvPicPr>
          <p:cNvPr id="16" name="Picture 30" descr="C:\Documents and Settings\EFFICIENT\Desktop\Picture9.png"/>
          <p:cNvPicPr>
            <a:picLocks noChangeAspect="1" noChangeArrowheads="1"/>
          </p:cNvPicPr>
          <p:nvPr/>
        </p:nvPicPr>
        <p:blipFill>
          <a:blip r:embed="rId7" cstate="print"/>
          <a:srcRect l="5793" r="10370" b="42997"/>
          <a:stretch>
            <a:fillRect/>
          </a:stretch>
        </p:blipFill>
        <p:spPr bwMode="auto">
          <a:xfrm>
            <a:off x="4857752" y="2071678"/>
            <a:ext cx="1853514" cy="74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4" descr="C:\Documents and Settings\EFFICIENT\Desktop\Picture2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5348550"/>
            <a:ext cx="1714512" cy="834992"/>
          </a:xfrm>
          <a:prstGeom prst="rect">
            <a:avLst/>
          </a:prstGeom>
          <a:noFill/>
        </p:spPr>
      </p:pic>
      <p:pic>
        <p:nvPicPr>
          <p:cNvPr id="19" name="Picture 5" descr="C:\Documents and Settings\EFFICIENT\Desktop\Picture21.png"/>
          <p:cNvPicPr>
            <a:picLocks noChangeAspect="1" noChangeArrowheads="1"/>
          </p:cNvPicPr>
          <p:nvPr/>
        </p:nvPicPr>
        <p:blipFill>
          <a:blip r:embed="rId9" cstate="print"/>
          <a:srcRect l="15625" r="15625"/>
          <a:stretch>
            <a:fillRect/>
          </a:stretch>
        </p:blipFill>
        <p:spPr bwMode="auto">
          <a:xfrm>
            <a:off x="4929190" y="3286124"/>
            <a:ext cx="1782076" cy="1500198"/>
          </a:xfrm>
          <a:prstGeom prst="rect">
            <a:avLst/>
          </a:prstGeom>
          <a:noFill/>
        </p:spPr>
      </p:pic>
      <p:pic>
        <p:nvPicPr>
          <p:cNvPr id="20" name="Picture 7" descr="C:\Documents and Settings\EFFICIENT\Desktop\Picture21.png"/>
          <p:cNvPicPr>
            <a:picLocks noChangeAspect="1" noChangeArrowheads="1"/>
          </p:cNvPicPr>
          <p:nvPr/>
        </p:nvPicPr>
        <p:blipFill>
          <a:blip r:embed="rId10" cstate="print"/>
          <a:srcRect r="101"/>
          <a:stretch>
            <a:fillRect/>
          </a:stretch>
        </p:blipFill>
        <p:spPr bwMode="auto">
          <a:xfrm>
            <a:off x="6804248" y="3551411"/>
            <a:ext cx="2209826" cy="1092035"/>
          </a:xfrm>
          <a:prstGeom prst="rect">
            <a:avLst/>
          </a:prstGeom>
          <a:noFill/>
        </p:spPr>
      </p:pic>
      <p:pic>
        <p:nvPicPr>
          <p:cNvPr id="21" name="Picture 8" descr="C:\Documents and Settings\EFFICIENT\Desktop\Picture2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2162599"/>
            <a:ext cx="2189478" cy="1052087"/>
          </a:xfrm>
          <a:prstGeom prst="rect">
            <a:avLst/>
          </a:prstGeom>
          <a:noFill/>
        </p:spPr>
      </p:pic>
      <p:pic>
        <p:nvPicPr>
          <p:cNvPr id="22" name="Picture 17" descr="C:\Documents and Settings\EFFICIENT\Desktop\Picture2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47049" y="5072074"/>
            <a:ext cx="1768091" cy="1071570"/>
          </a:xfrm>
          <a:prstGeom prst="rect">
            <a:avLst/>
          </a:prstGeom>
          <a:noFill/>
        </p:spPr>
      </p:pic>
      <p:pic>
        <p:nvPicPr>
          <p:cNvPr id="23" name="Picture 18" descr="C:\Documents and Settings\EFFICIENT\Desktop\Picture2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5072074"/>
            <a:ext cx="2052329" cy="1071570"/>
          </a:xfrm>
          <a:prstGeom prst="rect">
            <a:avLst/>
          </a:prstGeom>
          <a:noFill/>
        </p:spPr>
      </p:pic>
      <p:pic>
        <p:nvPicPr>
          <p:cNvPr id="1026" name="Imagem 1" descr="http://www.porteirarural.com.br/images/Parceiros/atta-kill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43174" y="3165036"/>
            <a:ext cx="2046235" cy="97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23" descr="cid:image001.jpg@01D08CB1.98953640"/>
          <p:cNvPicPr>
            <a:picLocks noChangeAspect="1"/>
          </p:cNvPicPr>
          <p:nvPr/>
        </p:nvPicPr>
        <p:blipFill>
          <a:blip r:embed="rId15" r:link="rId1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5000" contrast="80000"/>
          </a:blip>
          <a:stretch>
            <a:fillRect/>
          </a:stretch>
        </p:blipFill>
        <p:spPr bwMode="auto">
          <a:xfrm>
            <a:off x="-32" y="-24"/>
            <a:ext cx="2500330" cy="1393989"/>
          </a:xfrm>
          <a:prstGeom prst="rect">
            <a:avLst/>
          </a:prstGeom>
          <a:noFill/>
          <a:ln w="349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" name="Retângulo 24"/>
          <p:cNvSpPr/>
          <p:nvPr/>
        </p:nvSpPr>
        <p:spPr>
          <a:xfrm>
            <a:off x="2500299" y="428604"/>
            <a:ext cx="6623386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u="sng" dirty="0">
                <a:latin typeface="Arial" pitchFamily="34" charset="0"/>
                <a:cs typeface="Arial" pitchFamily="34" charset="0"/>
              </a:rPr>
              <a:t>Assessoria em Importação / 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Exportação de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Sementes e 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Mudas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97021" y="6417254"/>
            <a:ext cx="894995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17"/>
              </a:rPr>
              <a:t>contato@efficientaduana.com.br - Site: </a:t>
            </a:r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18"/>
              </a:rPr>
              <a:t>www.efficientaduana.com.br</a:t>
            </a:r>
            <a:endParaRPr lang="pt-BR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hlinkClick r:id="rId17"/>
            </a:endParaRPr>
          </a:p>
        </p:txBody>
      </p:sp>
    </p:spTree>
  </p:cSld>
  <p:clrMapOvr>
    <a:masterClrMapping/>
  </p:clrMapOvr>
  <p:transition spd="med" advClick="0" advTm="15000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928926" y="1357298"/>
            <a:ext cx="3286148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PRINCIPAIS CLIENTES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4" name="Picture 3" descr="C:\Documents and Settings\EFFICIENT\Desktop\Picture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000240"/>
            <a:ext cx="1938130" cy="969065"/>
          </a:xfrm>
          <a:prstGeom prst="rect">
            <a:avLst/>
          </a:prstGeom>
          <a:noFill/>
        </p:spPr>
      </p:pic>
      <p:pic>
        <p:nvPicPr>
          <p:cNvPr id="25" name="Picture 4" descr="C:\Documents and Settings\EFFICIENT\Desktop\Picture5.png"/>
          <p:cNvPicPr>
            <a:picLocks noChangeAspect="1" noChangeArrowheads="1"/>
          </p:cNvPicPr>
          <p:nvPr/>
        </p:nvPicPr>
        <p:blipFill>
          <a:blip r:embed="rId3" cstate="print"/>
          <a:srcRect b="27419"/>
          <a:stretch>
            <a:fillRect/>
          </a:stretch>
        </p:blipFill>
        <p:spPr bwMode="auto">
          <a:xfrm>
            <a:off x="142844" y="3857628"/>
            <a:ext cx="1748364" cy="1143008"/>
          </a:xfrm>
          <a:prstGeom prst="rect">
            <a:avLst/>
          </a:prstGeom>
          <a:noFill/>
        </p:spPr>
      </p:pic>
      <p:pic>
        <p:nvPicPr>
          <p:cNvPr id="26" name="Picture 23" descr="C:\Documents and Settings\EFFICIENT\Desktop\Picture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045" y="3071810"/>
            <a:ext cx="1804749" cy="643432"/>
          </a:xfrm>
          <a:prstGeom prst="rect">
            <a:avLst/>
          </a:prstGeom>
          <a:noFill/>
        </p:spPr>
      </p:pic>
      <p:pic>
        <p:nvPicPr>
          <p:cNvPr id="27" name="Picture 2" descr="C:\Documents and Settings\EFFICIENT\Desktop\Picture21.png"/>
          <p:cNvPicPr>
            <a:picLocks noChangeAspect="1" noChangeArrowheads="1"/>
          </p:cNvPicPr>
          <p:nvPr/>
        </p:nvPicPr>
        <p:blipFill>
          <a:blip r:embed="rId5" cstate="print"/>
          <a:srcRect l="23317" t="6250" r="22596"/>
          <a:stretch>
            <a:fillRect/>
          </a:stretch>
        </p:blipFill>
        <p:spPr bwMode="auto">
          <a:xfrm>
            <a:off x="4714876" y="2143116"/>
            <a:ext cx="1652698" cy="928694"/>
          </a:xfrm>
          <a:prstGeom prst="rect">
            <a:avLst/>
          </a:prstGeom>
          <a:noFill/>
        </p:spPr>
      </p:pic>
      <p:pic>
        <p:nvPicPr>
          <p:cNvPr id="28" name="Picture 3" descr="C:\Documents and Settings\EFFICIENT\Desktop\Picture6.png"/>
          <p:cNvPicPr>
            <a:picLocks noChangeAspect="1" noChangeArrowheads="1"/>
          </p:cNvPicPr>
          <p:nvPr/>
        </p:nvPicPr>
        <p:blipFill>
          <a:blip r:embed="rId6" cstate="print"/>
          <a:srcRect l="10236" t="2602" b="24530"/>
          <a:stretch>
            <a:fillRect/>
          </a:stretch>
        </p:blipFill>
        <p:spPr bwMode="auto">
          <a:xfrm>
            <a:off x="4786314" y="5358041"/>
            <a:ext cx="1647886" cy="857041"/>
          </a:xfrm>
          <a:prstGeom prst="rect">
            <a:avLst/>
          </a:prstGeom>
          <a:noFill/>
        </p:spPr>
      </p:pic>
      <p:pic>
        <p:nvPicPr>
          <p:cNvPr id="29" name="Picture 22" descr="C:\Documents and Settings\EFFICIENT\Desktop\Picture2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7192" y="3317191"/>
            <a:ext cx="1893634" cy="826189"/>
          </a:xfrm>
          <a:prstGeom prst="rect">
            <a:avLst/>
          </a:prstGeom>
          <a:noFill/>
        </p:spPr>
      </p:pic>
      <p:pic>
        <p:nvPicPr>
          <p:cNvPr id="30" name="Picture 21" descr="C:\Documents and Settings\EFFICIENT\Desktop\Picture15.png"/>
          <p:cNvPicPr>
            <a:picLocks noChangeAspect="1" noChangeArrowheads="1"/>
          </p:cNvPicPr>
          <p:nvPr/>
        </p:nvPicPr>
        <p:blipFill>
          <a:blip r:embed="rId8" cstate="print"/>
          <a:srcRect r="6614" b="30000"/>
          <a:stretch>
            <a:fillRect/>
          </a:stretch>
        </p:blipFill>
        <p:spPr bwMode="auto">
          <a:xfrm>
            <a:off x="4643438" y="4319084"/>
            <a:ext cx="1749073" cy="895866"/>
          </a:xfrm>
          <a:prstGeom prst="rect">
            <a:avLst/>
          </a:prstGeom>
          <a:noFill/>
        </p:spPr>
      </p:pic>
      <p:pic>
        <p:nvPicPr>
          <p:cNvPr id="31" name="Picture 2" descr="C:\Documents and Settings\EFFICIENT\Desktop\Picture2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2168715"/>
            <a:ext cx="2055865" cy="974533"/>
          </a:xfrm>
          <a:prstGeom prst="rect">
            <a:avLst/>
          </a:prstGeom>
          <a:noFill/>
        </p:spPr>
      </p:pic>
      <p:pic>
        <p:nvPicPr>
          <p:cNvPr id="32" name="Picture 4" descr="C:\Documents and Settings\EFFICIENT\Desktop\Picture2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3208486"/>
            <a:ext cx="2079221" cy="934894"/>
          </a:xfrm>
          <a:prstGeom prst="rect">
            <a:avLst/>
          </a:prstGeom>
          <a:noFill/>
        </p:spPr>
      </p:pic>
      <p:pic>
        <p:nvPicPr>
          <p:cNvPr id="44" name="Picture 6" descr="C:\Documents and Settings\EFFICIENT\Desktop\Picture21.png"/>
          <p:cNvPicPr>
            <a:picLocks noChangeAspect="1" noChangeArrowheads="1"/>
          </p:cNvPicPr>
          <p:nvPr/>
        </p:nvPicPr>
        <p:blipFill>
          <a:blip r:embed="rId11" cstate="print"/>
          <a:srcRect t="10764"/>
          <a:stretch>
            <a:fillRect/>
          </a:stretch>
        </p:blipFill>
        <p:spPr bwMode="auto">
          <a:xfrm>
            <a:off x="2383604" y="4403047"/>
            <a:ext cx="1831206" cy="811903"/>
          </a:xfrm>
          <a:prstGeom prst="rect">
            <a:avLst/>
          </a:prstGeom>
          <a:noFill/>
        </p:spPr>
      </p:pic>
      <p:pic>
        <p:nvPicPr>
          <p:cNvPr id="45" name="Picture 10" descr="C:\Documents and Settings\EFFICIENT\Desktop\Picture2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5984" y="2148756"/>
            <a:ext cx="1773228" cy="851616"/>
          </a:xfrm>
          <a:prstGeom prst="rect">
            <a:avLst/>
          </a:prstGeom>
          <a:noFill/>
        </p:spPr>
      </p:pic>
      <p:pic>
        <p:nvPicPr>
          <p:cNvPr id="46" name="Picture 16" descr="C:\Documents and Settings\EFFICIENT\Desktop\Picture2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5357826"/>
            <a:ext cx="1732027" cy="832273"/>
          </a:xfrm>
          <a:prstGeom prst="rect">
            <a:avLst/>
          </a:prstGeom>
          <a:noFill/>
        </p:spPr>
      </p:pic>
      <p:pic>
        <p:nvPicPr>
          <p:cNvPr id="47" name="Picture 24" descr="C:\Documents and Settings\EFFICIENT\Desktop\Picture2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28860" y="3279924"/>
            <a:ext cx="1785950" cy="863456"/>
          </a:xfrm>
          <a:prstGeom prst="rect">
            <a:avLst/>
          </a:prstGeom>
          <a:noFill/>
        </p:spPr>
      </p:pic>
      <p:pic>
        <p:nvPicPr>
          <p:cNvPr id="48" name="Picture 20" descr="C:\Documents and Settings\EFFICIENT\Desktop\Picture14.png"/>
          <p:cNvPicPr>
            <a:picLocks noChangeAspect="1" noChangeArrowheads="1"/>
          </p:cNvPicPr>
          <p:nvPr/>
        </p:nvPicPr>
        <p:blipFill>
          <a:blip r:embed="rId15" cstate="print"/>
          <a:srcRect l="5792" b="30556"/>
          <a:stretch>
            <a:fillRect/>
          </a:stretch>
        </p:blipFill>
        <p:spPr bwMode="auto">
          <a:xfrm>
            <a:off x="6786578" y="4214825"/>
            <a:ext cx="1984395" cy="107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19" descr="C:\Documents and Settings\EFFICIENT\Desktop\Picture2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06" y="5143512"/>
            <a:ext cx="1876430" cy="1023006"/>
          </a:xfrm>
          <a:prstGeom prst="rect">
            <a:avLst/>
          </a:prstGeom>
          <a:noFill/>
        </p:spPr>
      </p:pic>
      <p:pic>
        <p:nvPicPr>
          <p:cNvPr id="50" name="Picture 21" descr="C:\Documents and Settings\EFFICIENT\Desktop\Picture2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15206" y="5357826"/>
            <a:ext cx="1500230" cy="857256"/>
          </a:xfrm>
          <a:prstGeom prst="rect">
            <a:avLst/>
          </a:prstGeom>
          <a:noFill/>
        </p:spPr>
      </p:pic>
      <p:pic>
        <p:nvPicPr>
          <p:cNvPr id="22" name="Imagem 21" descr="cid:image001.jpg@01D08CB1.98953640"/>
          <p:cNvPicPr>
            <a:picLocks noChangeAspect="1"/>
          </p:cNvPicPr>
          <p:nvPr/>
        </p:nvPicPr>
        <p:blipFill>
          <a:blip r:embed="rId18" r:link="rId19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5000" contrast="80000"/>
          </a:blip>
          <a:stretch>
            <a:fillRect/>
          </a:stretch>
        </p:blipFill>
        <p:spPr bwMode="auto">
          <a:xfrm>
            <a:off x="-32" y="-24"/>
            <a:ext cx="2500330" cy="1393989"/>
          </a:xfrm>
          <a:prstGeom prst="rect">
            <a:avLst/>
          </a:prstGeom>
          <a:noFill/>
          <a:ln w="349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3" name="Retângulo 22"/>
          <p:cNvSpPr/>
          <p:nvPr/>
        </p:nvSpPr>
        <p:spPr>
          <a:xfrm>
            <a:off x="2500299" y="428604"/>
            <a:ext cx="6623386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u="sng" dirty="0">
                <a:latin typeface="Arial" pitchFamily="34" charset="0"/>
                <a:cs typeface="Arial" pitchFamily="34" charset="0"/>
              </a:rPr>
              <a:t>Assessoria em Importação / 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Exportação de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Sementes e 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Mudas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97021" y="6417254"/>
            <a:ext cx="894995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20"/>
              </a:rPr>
              <a:t>contato@efficientaduana.com.br - Site: </a:t>
            </a:r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21"/>
              </a:rPr>
              <a:t>www.efficientaduana.com.br</a:t>
            </a:r>
            <a:endParaRPr lang="pt-BR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hlinkClick r:id="rId20"/>
            </a:endParaRPr>
          </a:p>
        </p:txBody>
      </p:sp>
    </p:spTree>
  </p:cSld>
  <p:clrMapOvr>
    <a:masterClrMapping/>
  </p:clrMapOvr>
  <p:transition spd="med" advClick="0" advTm="15000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COMERCIAL EFFICIENT\Logotipo\Fotos Mod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7"/>
            <a:ext cx="4357686" cy="2928934"/>
          </a:xfrm>
          <a:prstGeom prst="rect">
            <a:avLst/>
          </a:prstGeom>
          <a:noFill/>
        </p:spPr>
      </p:pic>
      <p:pic>
        <p:nvPicPr>
          <p:cNvPr id="13" name="Imagem 12" descr="cid:image001.jpg@01D08CB1.98953640"/>
          <p:cNvPicPr>
            <a:picLocks noChangeAspect="1"/>
          </p:cNvPicPr>
          <p:nvPr/>
        </p:nvPicPr>
        <p:blipFill>
          <a:blip r:embed="rId3" r:link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5000" contrast="80000"/>
          </a:blip>
          <a:stretch>
            <a:fillRect/>
          </a:stretch>
        </p:blipFill>
        <p:spPr bwMode="auto">
          <a:xfrm>
            <a:off x="-32" y="-24"/>
            <a:ext cx="2500330" cy="1393989"/>
          </a:xfrm>
          <a:prstGeom prst="rect">
            <a:avLst/>
          </a:prstGeom>
          <a:noFill/>
          <a:ln w="349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Retângulo 13"/>
          <p:cNvSpPr/>
          <p:nvPr/>
        </p:nvSpPr>
        <p:spPr>
          <a:xfrm>
            <a:off x="2500299" y="428604"/>
            <a:ext cx="6623386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u="sng" dirty="0">
                <a:latin typeface="Arial" pitchFamily="34" charset="0"/>
                <a:cs typeface="Arial" pitchFamily="34" charset="0"/>
              </a:rPr>
              <a:t>Assessoria em Importação / 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Exportação de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Sementes e 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Mudas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EFFICIENT\Desktop\Pic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929067"/>
            <a:ext cx="4786315" cy="2928933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428596" y="2018734"/>
            <a:ext cx="8215369" cy="133882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Sua empresa merece o melhor que o mercado oferece.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Trabalhe com a EFFICIENT AGRO ADUANA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Agradecemos a oportunidade de nos apresentar e estamos a sua disposição.</a:t>
            </a:r>
            <a:endParaRPr lang="pt-BR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 advClick="0" advTm="10000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cid:image001.jpg@01D08CB1.98953640"/>
          <p:cNvPicPr>
            <a:picLocks noChangeAspect="1"/>
          </p:cNvPicPr>
          <p:nvPr/>
        </p:nvPicPr>
        <p:blipFill>
          <a:blip r:embed="rId3" r:link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5000" contrast="80000"/>
          </a:blip>
          <a:stretch>
            <a:fillRect/>
          </a:stretch>
        </p:blipFill>
        <p:spPr bwMode="auto">
          <a:xfrm>
            <a:off x="2857488" y="2428868"/>
            <a:ext cx="3228975" cy="1800225"/>
          </a:xfrm>
          <a:prstGeom prst="rect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9" name="Retângulo 18"/>
          <p:cNvSpPr/>
          <p:nvPr/>
        </p:nvSpPr>
        <p:spPr>
          <a:xfrm>
            <a:off x="875084" y="285728"/>
            <a:ext cx="7393833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u="sng" dirty="0">
                <a:latin typeface="Arial" pitchFamily="34" charset="0"/>
                <a:cs typeface="Arial" pitchFamily="34" charset="0"/>
              </a:rPr>
              <a:t>Assessoria em Importação /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Exportação de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Sementes e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Mudas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14282" y="3933056"/>
            <a:ext cx="8572560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despachantes e colaboradores da </a:t>
            </a:r>
            <a:r>
              <a:rPr lang="en-US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EFFICIENT AGRO ADUANA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são profissionais licenciados que garantem uma melhor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Performance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todo seu processo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Alfandegário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além de uma completa assessoria em Comércio Exterior, na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Exportação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Importação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Agropecuáiros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como: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sementes, plantas, mudas, frutas, animais vivos, ovos férteis e outros perecíveis em geral.</a:t>
            </a: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7021" y="6242446"/>
            <a:ext cx="894995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5"/>
              </a:rPr>
              <a:t>contato@efficientaduana.com.br</a:t>
            </a:r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- Site: </a:t>
            </a:r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6"/>
              </a:rPr>
              <a:t>www.efficientaduana.com.br</a:t>
            </a:r>
            <a:endParaRPr lang="pt-BR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14282" y="1340768"/>
            <a:ext cx="857256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EFFICIENT oferece todos os recursos de um despachante aduaneiro de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grande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porte,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acompanhada de uma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Gestão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Personalizada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 pois   o nosso foco é o do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cliente. Por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isso a </a:t>
            </a:r>
            <a:r>
              <a:rPr lang="en-US" sz="16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EFFICIENT </a:t>
            </a:r>
            <a:r>
              <a:rPr lang="en-US" sz="16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AGRO ADUANA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foi indicada ao </a:t>
            </a:r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6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Troféu Fenix)</a:t>
            </a:r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uma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das empresas com </a:t>
            </a:r>
            <a:r>
              <a:rPr lang="en-US" sz="16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Eficiência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Desembaraço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Aduaneiro em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Viracopos. Em nosso nicho de atividades buscamos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cada dia uma melhora contínua em nossa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gestão,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intuito de atingirmos as metas não  só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 Viracopos,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 nossos </a:t>
            </a:r>
            <a:r>
              <a:rPr lang="en-US" sz="16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Clientes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 em todo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ponto de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atuação.</a:t>
            </a:r>
            <a:endParaRPr lang="pt-BR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 advClick="0" advTm="25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71472" y="857232"/>
            <a:ext cx="1643074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NEGÓCIO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406" y="2130974"/>
            <a:ext cx="2286016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DIFERENCIAL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85918" y="1000108"/>
            <a:ext cx="71438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Prestação </a:t>
            </a:r>
            <a:r>
              <a:rPr lang="en-US" sz="15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Seviços de Exportação e Importação Agropecuarias como: sementes, mudas, frutas</a:t>
            </a: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plantas ornamentais, </a:t>
            </a:r>
            <a:r>
              <a:rPr lang="en-US" sz="15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animais vivos, ovos férteis e outros perecíveis em geral.</a:t>
            </a:r>
            <a:endParaRPr lang="pt-BR" sz="15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857224" y="214290"/>
            <a:ext cx="7429552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u="sng" dirty="0">
                <a:latin typeface="Arial" pitchFamily="34" charset="0"/>
                <a:cs typeface="Arial" pitchFamily="34" charset="0"/>
              </a:rPr>
              <a:t>Assessoria em Importação /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Exportação de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Sementes e Mudas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1406" y="4559866"/>
            <a:ext cx="1857388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VANTAGENS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071538" y="4455391"/>
            <a:ext cx="600079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Início antecipado do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despacho.</a:t>
            </a:r>
          </a:p>
          <a:p>
            <a:pPr algn="just"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Enquanto sua carga esta sendo processada no exterior. </a:t>
            </a: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94042" y="6263366"/>
            <a:ext cx="8755916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4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Reduzindo o tempo de </a:t>
            </a:r>
            <a:r>
              <a:rPr lang="en-US" sz="1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Liberação</a:t>
            </a:r>
            <a:r>
              <a:rPr lang="en-US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Custos</a:t>
            </a:r>
            <a:r>
              <a:rPr lang="en-US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com </a:t>
            </a:r>
            <a:r>
              <a:rPr lang="en-US" sz="1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Armazenagem.</a:t>
            </a:r>
            <a:r>
              <a:rPr lang="en-US" sz="1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	                  </a:t>
            </a:r>
            <a:r>
              <a:rPr lang="en-US" sz="1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VCP-Flex </a:t>
            </a:r>
            <a:r>
              <a:rPr lang="en-US" sz="1400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(importação em Viracopos) </a:t>
            </a:r>
            <a:r>
              <a:rPr lang="en-US" sz="1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Liberação urgente com </a:t>
            </a:r>
            <a:r>
              <a:rPr lang="en-US" sz="1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redução</a:t>
            </a:r>
            <a:endParaRPr lang="pt-BR" sz="1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500298" y="4974093"/>
            <a:ext cx="6255586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Antecipamos todas as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etapas da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importação como: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Confirmação do RADAR</a:t>
            </a: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Verificação de Exigências Aduaneiras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Instruções de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Despacho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Permitindo o registro imediato da </a:t>
            </a:r>
            <a:r>
              <a:rPr lang="en-US" sz="1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m 16" descr="cid:image001.jpg@01D08CB1.98953640"/>
          <p:cNvPicPr>
            <a:picLocks noChangeAspect="1"/>
          </p:cNvPicPr>
          <p:nvPr/>
        </p:nvPicPr>
        <p:blipFill>
          <a:blip r:embed="rId2" r:link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5000" contrast="80000"/>
          </a:blip>
          <a:stretch>
            <a:fillRect/>
          </a:stretch>
        </p:blipFill>
        <p:spPr bwMode="auto">
          <a:xfrm>
            <a:off x="2857488" y="2428868"/>
            <a:ext cx="3228975" cy="1800225"/>
          </a:xfrm>
          <a:prstGeom prst="rect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3" name="Retângulo 12"/>
          <p:cNvSpPr/>
          <p:nvPr/>
        </p:nvSpPr>
        <p:spPr>
          <a:xfrm>
            <a:off x="1428728" y="2285992"/>
            <a:ext cx="7643866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Valorizamos </a:t>
            </a:r>
            <a:r>
              <a:rPr lang="en-US" sz="15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dedicação no atendimento, informações e negociações com o cliente. A </a:t>
            </a: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Efficient Agro </a:t>
            </a:r>
            <a:r>
              <a:rPr lang="en-US" sz="15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Aduana prioriza a parceria com os nossos clientes, e o objetivo não é apenas prestar serviços de desembaraço de Importação e </a:t>
            </a: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Exportação, </a:t>
            </a:r>
            <a:r>
              <a:rPr lang="en-US" sz="15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 também, conquistar e fidelizar todos os clientes, captando novos parceiros. Desta forma, prezamos padrões de qualidade em todos os nossos processos, desde o inicio até a liberação para envio </a:t>
            </a: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aos </a:t>
            </a:r>
            <a:r>
              <a:rPr lang="en-US" sz="15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nossos clientes, e ou, destino, tendo como resultado final a total solução do que propusemos fazer, bem como a completa satisfação do </a:t>
            </a: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cliente.</a:t>
            </a:r>
            <a:endParaRPr lang="pt-BR" sz="1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40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1" grpId="0" animBg="1"/>
      <p:bldP spid="14" grpId="0"/>
      <p:bldP spid="1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14282" y="3286124"/>
            <a:ext cx="1143008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VISÃO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4348" y="1000108"/>
            <a:ext cx="1357322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MISSÃO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36017" y="6000768"/>
            <a:ext cx="407196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34" charset="0"/>
                <a:cs typeface="Tahoma" pitchFamily="34" charset="0"/>
              </a:rPr>
              <a:t>Agilidade, Credibilidade e Confidencialidade </a:t>
            </a:r>
            <a:endParaRPr lang="pt-BR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28596" y="5988626"/>
            <a:ext cx="1571636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VALORES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92943" y="5286388"/>
            <a:ext cx="735811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ahoma" pitchFamily="34" charset="0"/>
                <a:cs typeface="Tahoma" pitchFamily="34" charset="0"/>
              </a:rPr>
              <a:t>Respeito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e Comprometimento com nossos Clientes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, Colaboradores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e Parceiros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.</a:t>
            </a:r>
            <a:endParaRPr lang="pt-BR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143240" y="5631436"/>
            <a:ext cx="285752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ahoma" pitchFamily="34" charset="0"/>
                <a:cs typeface="Tahoma" pitchFamily="34" charset="0"/>
              </a:rPr>
              <a:t>Simplicidade e Assertividade </a:t>
            </a:r>
            <a:endParaRPr lang="pt-BR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464711" y="6357958"/>
            <a:ext cx="221457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34" charset="0"/>
                <a:cs typeface="Tahoma" pitchFamily="34" charset="0"/>
              </a:rPr>
              <a:t>Ética e Transparência</a:t>
            </a:r>
            <a:endParaRPr lang="pt-BR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Imagem 13" descr="cid:image001.jpg@01D08CB1.98953640"/>
          <p:cNvPicPr>
            <a:picLocks noChangeAspect="1"/>
          </p:cNvPicPr>
          <p:nvPr/>
        </p:nvPicPr>
        <p:blipFill>
          <a:blip r:embed="rId2" r:link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5000" contrast="80000"/>
          </a:blip>
          <a:stretch>
            <a:fillRect/>
          </a:stretch>
        </p:blipFill>
        <p:spPr bwMode="auto">
          <a:xfrm>
            <a:off x="2857488" y="2428868"/>
            <a:ext cx="3228975" cy="1800225"/>
          </a:xfrm>
          <a:prstGeom prst="rect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0" name="Retângulo 19"/>
          <p:cNvSpPr/>
          <p:nvPr/>
        </p:nvSpPr>
        <p:spPr>
          <a:xfrm>
            <a:off x="875084" y="214290"/>
            <a:ext cx="7393833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u="sng" dirty="0">
                <a:latin typeface="Arial" pitchFamily="34" charset="0"/>
                <a:cs typeface="Arial" pitchFamily="34" charset="0"/>
              </a:rPr>
              <a:t>Assessoria em Importação /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Exportação de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Sementes e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Mudas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43042" y="1144960"/>
            <a:ext cx="7358114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Superar as expectativas dos nossos clientes na gestão dos processos de importação e exportação, atendendo-os sem medir esforços para alcançar os resultados predeterminados. Nossa meta é criar e manter uma parceria sólida e duradoura com os clientes por meio de um trabalho responsável. Faz também parte da nossa missão proporcionar aos nossos colaboradores, clientes e parceiros um trabalho motivador, criativo, aberto e respeitoso.</a:t>
            </a:r>
            <a:endParaRPr lang="pt-B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85786" y="3391445"/>
            <a:ext cx="7358114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Ser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uma empresa reconhecida pelo conhecimento técnico em comércio exterior e atuar como um parceiro estratégico dos clientes nos processos de importação e exportação, oferecendo um valor agregado aos serviços. Manter firme seus propósitos de trabalhar com ética, transparência, comprometimento, integridade, confiabilidade e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confidencialidade.</a:t>
            </a:r>
            <a:endParaRPr lang="pt-B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 advClick="0" advTm="2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42844" y="4059800"/>
            <a:ext cx="2643206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NOSSA ESTRUTURA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71472" y="1142984"/>
            <a:ext cx="3857652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POLÍTICA DE QUALIDADE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75084" y="214290"/>
            <a:ext cx="7393833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u="sng" dirty="0">
                <a:latin typeface="Arial" pitchFamily="34" charset="0"/>
                <a:cs typeface="Arial" pitchFamily="34" charset="0"/>
              </a:rPr>
              <a:t>Assessoria em Importação /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Exportação de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Sementes e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Mudas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7021" y="6242446"/>
            <a:ext cx="894995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2"/>
              </a:rPr>
              <a:t>contato@efficientaduana.com.br - Site: </a:t>
            </a:r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3"/>
              </a:rPr>
              <a:t>www.efficientaduana.com.br</a:t>
            </a:r>
            <a:endParaRPr lang="pt-BR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hlinkClick r:id="rId2"/>
            </a:endParaRPr>
          </a:p>
        </p:txBody>
      </p:sp>
      <p:pic>
        <p:nvPicPr>
          <p:cNvPr id="13" name="Imagem 12" descr="cid:image001.jpg@01D08CB1.98953640"/>
          <p:cNvPicPr>
            <a:picLocks noChangeAspect="1"/>
          </p:cNvPicPr>
          <p:nvPr/>
        </p:nvPicPr>
        <p:blipFill>
          <a:blip r:embed="rId4" r:link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5000" contrast="80000"/>
          </a:blip>
          <a:stretch>
            <a:fillRect/>
          </a:stretch>
        </p:blipFill>
        <p:spPr bwMode="auto">
          <a:xfrm>
            <a:off x="2857488" y="2428868"/>
            <a:ext cx="3228975" cy="1800225"/>
          </a:xfrm>
          <a:prstGeom prst="rect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6" name="Retângulo 15"/>
          <p:cNvSpPr/>
          <p:nvPr/>
        </p:nvSpPr>
        <p:spPr>
          <a:xfrm>
            <a:off x="2071670" y="4256324"/>
            <a:ext cx="6357982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Possuímos  uma  estrutura  com 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profissionais capacitados na area de Exportação e Imortação Agropecuarios, equipados 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com  todas  as ferramentas  necessárias  e  toda  a  infraestrutura  direcionada  ao 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desembaraço aduaneiro. Nossa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estrutura é informatizada garantindo assim a total precisão em tudo que a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EFFICIENT AGRO ADUANA negocia 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com  seus  clientes,  garantindo  qualidade  em  seus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serviços.</a:t>
            </a:r>
            <a:endParaRPr lang="pt-BR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714744" y="1287836"/>
            <a:ext cx="428628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Suprir todas as necessidades de desembaraço de nossos clientes. Garantir nossos serviços aduaneiro junto aos orgaos responsaveis. com qualidade, prazo e eficiencia. Garantindo a total satisfação de nossos clientes e parceiros.</a:t>
            </a:r>
            <a:endParaRPr lang="pt-BR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 advClick="0" advTm="20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id:image001.jpg@01D08CB1.98953640"/>
          <p:cNvPicPr>
            <a:picLocks noChangeAspect="1"/>
          </p:cNvPicPr>
          <p:nvPr/>
        </p:nvPicPr>
        <p:blipFill>
          <a:blip r:embed="rId2" r:link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5000" contrast="80000"/>
          </a:blip>
          <a:stretch>
            <a:fillRect/>
          </a:stretch>
        </p:blipFill>
        <p:spPr bwMode="auto">
          <a:xfrm>
            <a:off x="2857488" y="2428868"/>
            <a:ext cx="3228975" cy="1800225"/>
          </a:xfrm>
          <a:prstGeom prst="rect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7" name="Retângulo 6"/>
          <p:cNvSpPr/>
          <p:nvPr/>
        </p:nvSpPr>
        <p:spPr>
          <a:xfrm>
            <a:off x="1709920" y="1214423"/>
            <a:ext cx="5724161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PORQUE ESCOLHER A EFFICIENT ADUANA?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75084" y="214290"/>
            <a:ext cx="7393833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u="sng" dirty="0">
                <a:latin typeface="Arial" pitchFamily="34" charset="0"/>
                <a:cs typeface="Arial" pitchFamily="34" charset="0"/>
              </a:rPr>
              <a:t>Assessoria em Importação /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Exportação de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Sementes e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Mudas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7021" y="6242446"/>
            <a:ext cx="894995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4"/>
              </a:rPr>
              <a:t>contato@efficientaduana.com.br - Site: </a:t>
            </a:r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5"/>
              </a:rPr>
              <a:t>www.efficientaduana.com.br</a:t>
            </a:r>
            <a:endParaRPr lang="pt-BR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hlinkClick r:id="rId4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14282" y="2130549"/>
            <a:ext cx="8715436" cy="3370153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Efficient é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uma empresa especializada em comércio exterior, que tem um método próprio para auxiliar sua empresa no planejamento e gerenciamento dos processos de importação e 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exportação,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com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fornecimento de informações não só analíticas, mas 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proativas. A Efficient analisa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permanentemente o desempenho das 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operações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que favorece a assertividade nas tomadas de decisão. As soluções são desenvolvidas para que as metas predefinidas sejam alcançadas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Serviço sob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medida para sua 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empresa; Conhecimento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técnico e a estrutura operacional para atender nos principais portos e aeroportos brasileiros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; Diminuição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do tempo dos processos de comércio 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exterior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com análise dos 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gargalos; Processos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totalmente 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informatizados com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análise do tipo de produto, movimentações, 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suporte por meio de 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Armazém e Transporte. Transparência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nos processos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;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Gestão eficiente de  custos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;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Cumprimento rigoroso do 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tempo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das 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entregas e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equipe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altamente especializada 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operações </a:t>
            </a:r>
            <a:r>
              <a:rPr lang="pt-BR" sz="1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In-House</a:t>
            </a: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t-BR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 advClick="0" advTm="20000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id:image001.jpg@01D08CB1.98953640"/>
          <p:cNvPicPr>
            <a:picLocks noChangeAspect="1"/>
          </p:cNvPicPr>
          <p:nvPr/>
        </p:nvPicPr>
        <p:blipFill>
          <a:blip r:embed="rId2" r:link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5000" contrast="80000"/>
          </a:blip>
          <a:stretch>
            <a:fillRect/>
          </a:stretch>
        </p:blipFill>
        <p:spPr bwMode="auto">
          <a:xfrm>
            <a:off x="2857488" y="2428868"/>
            <a:ext cx="3228975" cy="1800225"/>
          </a:xfrm>
          <a:prstGeom prst="rect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7" name="Retângulo 6"/>
          <p:cNvSpPr/>
          <p:nvPr/>
        </p:nvSpPr>
        <p:spPr>
          <a:xfrm>
            <a:off x="2783770" y="928670"/>
            <a:ext cx="3576461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PORTFÓLIO DE SERVIÇOS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75084" y="214290"/>
            <a:ext cx="7393833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u="sng" dirty="0">
                <a:latin typeface="Arial" pitchFamily="34" charset="0"/>
                <a:cs typeface="Arial" pitchFamily="34" charset="0"/>
              </a:rPr>
              <a:t>Assessoria em Importação /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Exportação de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Sementes e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Mudas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7021" y="6242446"/>
            <a:ext cx="894995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4"/>
              </a:rPr>
              <a:t>contato@efficientaduana.com.br - Site: </a:t>
            </a:r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5"/>
              </a:rPr>
              <a:t>www.efficientaduana.com.br</a:t>
            </a:r>
            <a:endParaRPr lang="pt-BR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hlinkClick r:id="rId4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143372" y="1500174"/>
            <a:ext cx="4929222" cy="106182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Assessoria Agro – Aduaneira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MAPA * Registro no RENASEM E RNC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Habilitação no Siscomex (Radar) Simplificado e Ordinário</a:t>
            </a:r>
            <a:endParaRPr lang="pt-BR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 rot="10800000" flipV="1">
            <a:off x="97019" y="2621811"/>
            <a:ext cx="3403410" cy="20313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Pessoa Jurídica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Pessoa Física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Produtor Rural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Atesão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Artista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Semelhantes (Outras Pessoa Física)</a:t>
            </a:r>
            <a:endParaRPr lang="pt-BR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071934" y="4564285"/>
            <a:ext cx="4760731" cy="138499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Certificado de Origem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Agenciamento de Carga Internacional Aérea e Marítima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Frete Nacional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Remoção (DTA aérea e rodoviária)</a:t>
            </a:r>
          </a:p>
        </p:txBody>
      </p:sp>
    </p:spTree>
  </p:cSld>
  <p:clrMapOvr>
    <a:masterClrMapping/>
  </p:clrMapOvr>
  <p:transition spd="med" advClick="0" advTm="20000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id:image001.jpg@01D08CB1.98953640"/>
          <p:cNvPicPr>
            <a:picLocks noChangeAspect="1"/>
          </p:cNvPicPr>
          <p:nvPr/>
        </p:nvPicPr>
        <p:blipFill>
          <a:blip r:embed="rId2" r:link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5000" contrast="80000"/>
          </a:blip>
          <a:stretch>
            <a:fillRect/>
          </a:stretch>
        </p:blipFill>
        <p:spPr bwMode="auto">
          <a:xfrm>
            <a:off x="2857488" y="2428868"/>
            <a:ext cx="3228975" cy="1800225"/>
          </a:xfrm>
          <a:prstGeom prst="rect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7" name="Retângulo 6"/>
          <p:cNvSpPr/>
          <p:nvPr/>
        </p:nvSpPr>
        <p:spPr>
          <a:xfrm>
            <a:off x="142844" y="1071546"/>
            <a:ext cx="2002545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IMPORTAÇÃO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75084" y="142852"/>
            <a:ext cx="7393833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u="sng" dirty="0">
                <a:latin typeface="Arial" pitchFamily="34" charset="0"/>
                <a:cs typeface="Arial" pitchFamily="34" charset="0"/>
              </a:rPr>
              <a:t>Assessoria em Importação /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Exportação de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Sementes e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Mudas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 rot="10800000" flipV="1">
            <a:off x="-7" y="2137663"/>
            <a:ext cx="4857753" cy="365568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Despachos aduaneiro p/pessoas Jurídicas e Física - Aéreo, Marítimo, Rodoviário, EAID.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Importação de sementes comerciais, IN01, VCU, outros reagentes para laboratórios, mudas de plantas ornamentais, flores, frutas, ovos férteis de galinha, pintos de um dia, suínos, sêmen animal, animais de compahia e cargas vivas em geral.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Despacho de Admissão Temporária (Incluindo Re-exportação).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Relevação de Perdimento (DMCA).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Relevação Normas Processuais (Retorno de Importação Temporária) e irregularidades (Bagagem desacompanhada).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Gestão de licença  de Importação ANVISA, MAPA E DECEX (LI prévia ou posterior).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Devolução / Redestinação de carga.</a:t>
            </a:r>
            <a:endParaRPr lang="pt-BR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927173" y="1416594"/>
            <a:ext cx="1931107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EXPORTAÇÃO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 rot="10800000" flipV="1">
            <a:off x="5143504" y="2000240"/>
            <a:ext cx="3929090" cy="36471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Despachos aduaneiro p/pessoas Jurídicas e Física - Aéreo, Marítimo, Rodoviário, EAID.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Exportação de sementes comerciais, IN01, VCU, outros reagentes para laboratórios, mudas de plantas ornamentais, flores, frutas, ovos férteis de galinha, pintos de um dia, suínos, sêmen animal, animais de compahia e cargas vivas em geral.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Exportação Temporária.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Certificado de Origem.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Anuência Prévia  (ANVISA E MA).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783770" y="785794"/>
            <a:ext cx="3576461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PORTFÓLIO DE SERVIÇOS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7021" y="6357958"/>
            <a:ext cx="894995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4"/>
              </a:rPr>
              <a:t>contato@efficientaduana.com.br - Site: </a:t>
            </a:r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5"/>
              </a:rPr>
              <a:t>www.efficientaduana.com.br</a:t>
            </a:r>
            <a:endParaRPr lang="pt-BR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hlinkClick r:id="rId4"/>
            </a:endParaRPr>
          </a:p>
        </p:txBody>
      </p:sp>
    </p:spTree>
  </p:cSld>
  <p:clrMapOvr>
    <a:masterClrMapping/>
  </p:clrMapOvr>
  <p:transition spd="med" advClick="0" advTm="2000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00628" y="1785926"/>
            <a:ext cx="41434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latin typeface="Tahoma" pitchFamily="34" charset="0"/>
                <a:cs typeface="Tahoma" pitchFamily="34" charset="0"/>
              </a:rPr>
              <a:t>Centro </a:t>
            </a:r>
            <a:r>
              <a:rPr lang="pt-BR" sz="1400" b="1" dirty="0">
                <a:latin typeface="Tahoma" pitchFamily="34" charset="0"/>
                <a:cs typeface="Tahoma" pitchFamily="34" charset="0"/>
              </a:rPr>
              <a:t>Empresarial </a:t>
            </a:r>
            <a:r>
              <a:rPr lang="pt-BR" sz="1400" b="1" dirty="0" smtClean="0">
                <a:latin typeface="Tahoma" pitchFamily="34" charset="0"/>
                <a:cs typeface="Tahoma" pitchFamily="34" charset="0"/>
              </a:rPr>
              <a:t>Viracopos</a:t>
            </a:r>
          </a:p>
          <a:p>
            <a:pPr algn="ctr"/>
            <a:endParaRPr lang="pt-BR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1200" dirty="0" smtClean="0">
                <a:latin typeface="Tahoma" pitchFamily="34" charset="0"/>
                <a:cs typeface="Tahoma" pitchFamily="34" charset="0"/>
              </a:rPr>
              <a:t>Endereço: Rod</a:t>
            </a:r>
            <a:r>
              <a:rPr lang="pt-BR" sz="1200" dirty="0">
                <a:latin typeface="Tahoma" pitchFamily="34" charset="0"/>
                <a:cs typeface="Tahoma" pitchFamily="34" charset="0"/>
              </a:rPr>
              <a:t>. Santos Dumont, Km 66, S/Nº – 2º Andar </a:t>
            </a:r>
            <a:endParaRPr lang="pt-BR" sz="12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1200" dirty="0" smtClean="0">
                <a:latin typeface="Tahoma" pitchFamily="34" charset="0"/>
                <a:cs typeface="Tahoma" pitchFamily="34" charset="0"/>
              </a:rPr>
              <a:t>Sala 239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Campinas-SP – CEP: 13052-901</a:t>
            </a:r>
            <a:endParaRPr lang="pt-BR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14282" y="1304496"/>
            <a:ext cx="1428760" cy="33855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MATRIZ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215074" y="1285860"/>
            <a:ext cx="1785950" cy="36933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ESCRITÓRIO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7021" y="6242446"/>
            <a:ext cx="894995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2"/>
              </a:rPr>
              <a:t>contato@efficientaduana.com.br - Site: </a:t>
            </a:r>
            <a:r>
              <a:rPr lang="pt-BR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hlinkClick r:id="rId3"/>
              </a:rPr>
              <a:t>www.efficientaduana.com.br</a:t>
            </a:r>
            <a:endParaRPr lang="pt-BR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hlinkClick r:id="rId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5084" y="214290"/>
            <a:ext cx="7393833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u="sng" dirty="0">
                <a:latin typeface="Arial" pitchFamily="34" charset="0"/>
                <a:cs typeface="Arial" pitchFamily="34" charset="0"/>
              </a:rPr>
              <a:t>Assessoria em Importação /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Exportação de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Sementes e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Mudas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m 16" descr="cid:image001.jpg@01D08CB1.98953640"/>
          <p:cNvPicPr>
            <a:picLocks noChangeAspect="1"/>
          </p:cNvPicPr>
          <p:nvPr/>
        </p:nvPicPr>
        <p:blipFill>
          <a:blip r:embed="rId4" r:link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5000" contrast="80000"/>
          </a:blip>
          <a:stretch>
            <a:fillRect/>
          </a:stretch>
        </p:blipFill>
        <p:spPr bwMode="auto">
          <a:xfrm>
            <a:off x="2857488" y="2428868"/>
            <a:ext cx="3228975" cy="1800225"/>
          </a:xfrm>
          <a:prstGeom prst="rect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2" name="Retângulo 11"/>
          <p:cNvSpPr/>
          <p:nvPr/>
        </p:nvSpPr>
        <p:spPr>
          <a:xfrm>
            <a:off x="-32" y="1472501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Campinas – SP</a:t>
            </a:r>
          </a:p>
          <a:p>
            <a:r>
              <a:rPr lang="en-US" sz="1200" dirty="0">
                <a:latin typeface="Tahoma" pitchFamily="34" charset="0"/>
                <a:cs typeface="Tahoma" pitchFamily="34" charset="0"/>
              </a:rPr>
              <a:t> 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200" dirty="0" smtClean="0">
                <a:latin typeface="Tahoma" pitchFamily="34" charset="0"/>
                <a:cs typeface="Tahoma" pitchFamily="34" charset="0"/>
              </a:rPr>
              <a:t>Endereço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: </a:t>
            </a:r>
            <a:r>
              <a:rPr lang="pt-BR" sz="1200" dirty="0">
                <a:latin typeface="Tahoma" pitchFamily="34" charset="0"/>
                <a:cs typeface="Tahoma" pitchFamily="34" charset="0"/>
              </a:rPr>
              <a:t>Rua, Jose de Alencar, No. 293 – 4º Andar – Sala </a:t>
            </a:r>
            <a:r>
              <a:rPr lang="pt-BR" sz="1200" dirty="0" smtClean="0">
                <a:latin typeface="Tahoma" pitchFamily="34" charset="0"/>
                <a:cs typeface="Tahoma" pitchFamily="34" charset="0"/>
              </a:rPr>
              <a:t>43</a:t>
            </a:r>
          </a:p>
          <a:p>
            <a:pPr algn="ctr"/>
            <a:r>
              <a:rPr lang="pt-BR" sz="1200" dirty="0" smtClean="0">
                <a:latin typeface="Tahoma" pitchFamily="34" charset="0"/>
                <a:cs typeface="Tahoma" pitchFamily="34" charset="0"/>
              </a:rPr>
              <a:t>Centro - Campinas-SP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­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CEP: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13013-040 </a:t>
            </a:r>
            <a:r>
              <a:rPr lang="pt-BR" sz="1200" dirty="0" smtClean="0">
                <a:latin typeface="Tahoma" pitchFamily="34" charset="0"/>
                <a:cs typeface="Tahoma" pitchFamily="34" charset="0"/>
              </a:rPr>
              <a:t>–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Tel: (19) 3225 8021</a:t>
            </a:r>
            <a:endParaRPr lang="pt-BR" sz="12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200" dirty="0" smtClean="0">
                <a:latin typeface="Tahoma" pitchFamily="34" charset="0"/>
                <a:cs typeface="Tahoma" pitchFamily="34" charset="0"/>
              </a:rPr>
              <a:t>CNPJ: 08.875.474/0001-99   -   I.E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: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ISENTA   -   I.M: 00125432-4</a:t>
            </a:r>
          </a:p>
          <a:p>
            <a:pPr algn="ctr"/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200" dirty="0" smtClean="0">
                <a:latin typeface="Tahoma" pitchFamily="34" charset="0"/>
                <a:cs typeface="Tahoma" pitchFamily="34" charset="0"/>
              </a:rPr>
              <a:t>Contato: </a:t>
            </a:r>
            <a:r>
              <a:rPr lang="pt-BR" sz="1200" dirty="0">
                <a:latin typeface="Tahoma" pitchFamily="34" charset="0"/>
                <a:cs typeface="Tahoma" pitchFamily="34" charset="0"/>
              </a:rPr>
              <a:t>Alcides: (19) 9740–88435 e Archie: (19) </a:t>
            </a:r>
            <a:r>
              <a:rPr lang="pt-BR" sz="1200" dirty="0" smtClean="0">
                <a:latin typeface="Tahoma" pitchFamily="34" charset="0"/>
                <a:cs typeface="Tahoma" pitchFamily="34" charset="0"/>
              </a:rPr>
              <a:t>9740–88436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pt-BR" sz="1200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82" y="4071942"/>
            <a:ext cx="2714644" cy="33855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PONTOS DE ATUAÇÃO</a:t>
            </a:r>
            <a:endParaRPr lang="pt-BR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14282" y="5143512"/>
            <a:ext cx="2143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ahoma" pitchFamily="34" charset="0"/>
                <a:cs typeface="Tahoma" pitchFamily="34" charset="0"/>
              </a:rPr>
              <a:t>PORTO DE SANTOS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286381" y="4071942"/>
            <a:ext cx="2071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ahoma" pitchFamily="34" charset="0"/>
                <a:cs typeface="Tahoma" pitchFamily="34" charset="0"/>
              </a:rPr>
              <a:t>AEROPORTO GUARULHOS - SP</a:t>
            </a:r>
            <a:endParaRPr lang="pt-BR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643174" y="5590776"/>
            <a:ext cx="2371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ahoma" pitchFamily="34" charset="0"/>
                <a:cs typeface="Tahoma" pitchFamily="34" charset="0"/>
              </a:rPr>
              <a:t>AEROPORTO </a:t>
            </a:r>
          </a:p>
          <a:p>
            <a:pPr algn="ctr"/>
            <a:r>
              <a:rPr lang="pt-BR" sz="1600" b="1" dirty="0" smtClean="0">
                <a:latin typeface="Tahoma" pitchFamily="34" charset="0"/>
                <a:cs typeface="Tahoma" pitchFamily="34" charset="0"/>
              </a:rPr>
              <a:t>RIO DE JANEIRO - RJ</a:t>
            </a:r>
            <a:endParaRPr lang="pt-BR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169251" y="5572140"/>
            <a:ext cx="2617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ahoma" pitchFamily="34" charset="0"/>
                <a:cs typeface="Tahoma" pitchFamily="34" charset="0"/>
              </a:rPr>
              <a:t>AEROPORTO </a:t>
            </a:r>
          </a:p>
          <a:p>
            <a:pPr algn="ctr"/>
            <a:r>
              <a:rPr lang="pt-BR" sz="1600" b="1" dirty="0" smtClean="0">
                <a:latin typeface="Tahoma" pitchFamily="34" charset="0"/>
                <a:cs typeface="Tahoma" pitchFamily="34" charset="0"/>
              </a:rPr>
              <a:t>BELO HORIZONTE - MG</a:t>
            </a:r>
            <a:endParaRPr lang="pt-BR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000364" y="4701613"/>
            <a:ext cx="2371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ahoma" pitchFamily="34" charset="0"/>
                <a:cs typeface="Tahoma" pitchFamily="34" charset="0"/>
              </a:rPr>
              <a:t>PORTO SECO</a:t>
            </a:r>
          </a:p>
          <a:p>
            <a:pPr algn="ctr"/>
            <a:r>
              <a:rPr lang="pt-BR" sz="1600" b="1" dirty="0" smtClean="0">
                <a:latin typeface="Tahoma" pitchFamily="34" charset="0"/>
                <a:cs typeface="Tahoma" pitchFamily="34" charset="0"/>
              </a:rPr>
              <a:t>CAMPINAS</a:t>
            </a:r>
            <a:endParaRPr lang="pt-BR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72330" y="4773051"/>
            <a:ext cx="2055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ahoma" pitchFamily="34" charset="0"/>
                <a:cs typeface="Tahoma" pitchFamily="34" charset="0"/>
              </a:rPr>
              <a:t>AEROPORTO</a:t>
            </a:r>
          </a:p>
          <a:p>
            <a:pPr algn="ctr"/>
            <a:r>
              <a:rPr lang="pt-BR" sz="1600" b="1" dirty="0" smtClean="0">
                <a:latin typeface="Tahoma" pitchFamily="34" charset="0"/>
                <a:cs typeface="Tahoma" pitchFamily="34" charset="0"/>
              </a:rPr>
              <a:t>VIRACOPOS - SP</a:t>
            </a:r>
          </a:p>
        </p:txBody>
      </p:sp>
    </p:spTree>
  </p:cSld>
  <p:clrMapOvr>
    <a:masterClrMapping/>
  </p:clrMapOvr>
  <p:transition spd="med" advClick="0" advTm="20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ema do Office">
  <a:themeElements>
    <a:clrScheme name="Personalizada 3">
      <a:dk1>
        <a:srgbClr val="FFFFFF"/>
      </a:dk1>
      <a:lt1>
        <a:srgbClr val="0000FF"/>
      </a:lt1>
      <a:dk2>
        <a:srgbClr val="1F497D"/>
      </a:dk2>
      <a:lt2>
        <a:srgbClr val="0000FF"/>
      </a:lt2>
      <a:accent1>
        <a:srgbClr val="0000FF"/>
      </a:accent1>
      <a:accent2>
        <a:srgbClr val="0000FF"/>
      </a:accent2>
      <a:accent3>
        <a:srgbClr val="0000FF"/>
      </a:accent3>
      <a:accent4>
        <a:srgbClr val="0000FF"/>
      </a:accent4>
      <a:accent5>
        <a:srgbClr val="4BACC6"/>
      </a:accent5>
      <a:accent6>
        <a:srgbClr val="F79646"/>
      </a:accent6>
      <a:hlink>
        <a:srgbClr val="0000FF"/>
      </a:hlink>
      <a:folHlink>
        <a:srgbClr val="FCFDFE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567</Words>
  <Application>Microsoft Office PowerPoint</Application>
  <PresentationFormat>Apresentação na tela (4:3)</PresentationFormat>
  <Paragraphs>110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PROFESSIONAL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Atuação em: Viracopos / Guarulhos / Santos / Fortaleza  -  Porto Seco: Libra Port - Elog-Campinas                     Sede Própia: Rua, Jose de Alencar, No. 293 – 4º Andar – Sala 43 – Centro – Campinas-SP Base Centnro Empresarial Viracopos: Rod. Santos Dumont, Km 66, S/Nº – 2º Andar – Sala 239 – Campinas-SP contato@efficientaduana.com.br - Site: www.efficientaduana.com.br </dc:title>
  <dc:creator>EFFICIENT</dc:creator>
  <cp:lastModifiedBy>EFFICIENT</cp:lastModifiedBy>
  <cp:revision>141</cp:revision>
  <dcterms:created xsi:type="dcterms:W3CDTF">2016-02-16T15:25:10Z</dcterms:created>
  <dcterms:modified xsi:type="dcterms:W3CDTF">2016-05-02T14:08:01Z</dcterms:modified>
</cp:coreProperties>
</file>